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8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6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2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2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3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4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7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3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1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018DB-EF5B-43A6-AD29-2D6367CFD0D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417AA-E1C0-4B2C-8FFA-332DBAEA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7084"/>
            <a:ext cx="7772400" cy="1470025"/>
          </a:xfrm>
        </p:spPr>
        <p:txBody>
          <a:bodyPr/>
          <a:lstStyle/>
          <a:p>
            <a:r>
              <a:rPr lang="en-US" dirty="0" smtClean="0"/>
              <a:t>New Aerial Lift Standards </a:t>
            </a:r>
            <a:br>
              <a:rPr lang="en-US" dirty="0" smtClean="0"/>
            </a:br>
            <a:r>
              <a:rPr lang="en-US" dirty="0" smtClean="0"/>
              <a:t>Getting Close To Completion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581400"/>
            <a:ext cx="6400800" cy="1752600"/>
          </a:xfrm>
        </p:spPr>
        <p:txBody>
          <a:bodyPr/>
          <a:lstStyle/>
          <a:p>
            <a:r>
              <a:rPr lang="en-US" dirty="0" smtClean="0"/>
              <a:t>A brand new series of ANSI A92 and CSA B354 standards are coming soon!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061" y="228600"/>
            <a:ext cx="1661877" cy="1524000"/>
          </a:xfrm>
          <a:prstGeom prst="rect">
            <a:avLst/>
          </a:prstGeom>
        </p:spPr>
      </p:pic>
      <p:pic>
        <p:nvPicPr>
          <p:cNvPr id="1029" name="Picture 5" descr="S:\Photos\Equipment Photos\Equipment Silouhettes\Silhouettes Black\Aerial Lifts Train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55762"/>
            <a:ext cx="1962150" cy="141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661812"/>
      </p:ext>
    </p:extLst>
  </p:cSld>
  <p:clrMapOvr>
    <a:masterClrMapping/>
  </p:clrMapOvr>
  <p:transition spd="slow" advTm="5232">
    <p:push dir="u"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184" objId="9"/>
        <p14:seekEvt time="2327" objId="9" seek="0"/>
        <p14:triggerEvt type="onClick" time="2327" objId="9"/>
        <p14:stopEvt time="5232" objId="9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Changes to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Definitions </a:t>
            </a: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definitions throughout the standards have been expanded, revised and harmonized.</a:t>
            </a:r>
          </a:p>
        </p:txBody>
      </p:sp>
    </p:spTree>
    <p:extLst>
      <p:ext uri="{BB962C8B-B14F-4D97-AF65-F5344CB8AC3E}">
        <p14:creationId xmlns:p14="http://schemas.microsoft.com/office/powerpoint/2010/main" val="2473897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Changes to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Classifications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classification system based on the structure and intended use of each MEWP is introduced in the new standards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an alphanumeric classification system which, for example classifies an aerial boomlift as a Type 3, Group B (3B) MEWP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98909"/>
      </p:ext>
    </p:extLst>
  </p:cSld>
  <p:clrMapOvr>
    <a:masterClrMapping/>
  </p:clrMapOvr>
  <p:transition spd="slow">
    <p:push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Changes to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45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Design and </a:t>
            </a:r>
            <a:r>
              <a:rPr lang="en-US" b="1" dirty="0" smtClean="0"/>
              <a:t>Construction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MEWPs will need to have with a load sensing system that monitors load weight and disables certain functions if exceeded.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interlocks, enable devices, guarding and/or time-out systems will be added to prevent prolonged unintentional control activations.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Function controls will now only be able to be activated one at a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maximum activation speed of some functions will be limited.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Chains or ropes (flexible materials) will no longer be acceptable as guardrails at platform entry/exit points.</a:t>
            </a:r>
          </a:p>
        </p:txBody>
      </p:sp>
    </p:spTree>
    <p:extLst>
      <p:ext uri="{BB962C8B-B14F-4D97-AF65-F5344CB8AC3E}">
        <p14:creationId xmlns:p14="http://schemas.microsoft.com/office/powerpoint/2010/main" val="4207418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Changes to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Safe Use: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standards do not apply to electrically insulated MEWPs.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MEWPs must have some means of identifying when the most recent annual inspection was performed on them.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risk assessment must be completed prior to </a:t>
            </a:r>
            <a:r>
              <a:rPr lang="en-US" dirty="0" smtClean="0"/>
              <a:t>use.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rescue plan for working at height must be in place.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Enhanced details relative to weather conditions are included.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Working on public roads is now addressed.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 smtClean="0"/>
              <a:t>non–occupant </a:t>
            </a:r>
            <a:r>
              <a:rPr lang="en-US" dirty="0"/>
              <a:t>trained in the emergency use of the lower controls must be on </a:t>
            </a:r>
            <a:r>
              <a:rPr lang="en-US" dirty="0" smtClean="0"/>
              <a:t>site where MEWPs are used </a:t>
            </a:r>
            <a:br>
              <a:rPr lang="en-US" dirty="0" smtClean="0"/>
            </a:br>
            <a:r>
              <a:rPr lang="en-US" dirty="0" smtClean="0"/>
              <a:t>(ANSI only).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21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Changes to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Training: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Language addressing the mental and physical </a:t>
            </a:r>
            <a:r>
              <a:rPr lang="en-US" dirty="0" smtClean="0"/>
              <a:t>capabilities of the operator </a:t>
            </a:r>
            <a:r>
              <a:rPr lang="en-US" dirty="0"/>
              <a:t>has been added.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Requirements for Supervisor and Platform Occupant training are now </a:t>
            </a:r>
            <a:r>
              <a:rPr lang="en-US" dirty="0" smtClean="0"/>
              <a:t>included (ANSI only).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 smtClean="0"/>
              <a:t>new requirement </a:t>
            </a:r>
            <a:r>
              <a:rPr lang="en-US" dirty="0"/>
              <a:t>for the user to ensure that operators operate for a sufficient period of time to be proficient after familiarization.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Repair, maintenance and inspection (not including pre-start inspection) must be performed by qualified personnel in accordance with the MEWP manufacturer’s recommendations (new for CSA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53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not an exhaustive list nor is anything here is set in stone - things could change. </a:t>
            </a:r>
            <a:endParaRPr lang="en-US" dirty="0" smtClean="0"/>
          </a:p>
          <a:p>
            <a:r>
              <a:rPr lang="en-US" dirty="0" smtClean="0"/>
              <a:t>Keep </a:t>
            </a:r>
            <a:r>
              <a:rPr lang="en-US" dirty="0"/>
              <a:t>an eye on future editions of the IVES Update </a:t>
            </a:r>
            <a:r>
              <a:rPr lang="en-US" dirty="0" smtClean="0"/>
              <a:t>Newsletter for </a:t>
            </a:r>
            <a:r>
              <a:rPr lang="en-US" dirty="0"/>
              <a:t>follow-up information. </a:t>
            </a:r>
            <a:endParaRPr lang="en-US" dirty="0" smtClean="0"/>
          </a:p>
          <a:p>
            <a:r>
              <a:rPr lang="en-US" dirty="0" smtClean="0"/>
              <a:t>We recommend </a:t>
            </a:r>
            <a:r>
              <a:rPr lang="en-US" dirty="0"/>
              <a:t>you acquire a copy of the actual standards as they become </a:t>
            </a:r>
            <a:r>
              <a:rPr lang="en-US" dirty="0" smtClean="0"/>
              <a:t>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45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38" y="2057400"/>
            <a:ext cx="3810000" cy="36322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8600"/>
            <a:ext cx="166187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2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57600"/>
          </a:xfrm>
        </p:spPr>
        <p:txBody>
          <a:bodyPr/>
          <a:lstStyle/>
          <a:p>
            <a:r>
              <a:rPr lang="en-US" dirty="0" smtClean="0"/>
              <a:t>If you are a trainer of aerial boomlift and/or scissor lift operators note that a brand new series of </a:t>
            </a:r>
            <a:r>
              <a:rPr lang="en-US" b="1" dirty="0" smtClean="0"/>
              <a:t>ANSI A92 </a:t>
            </a:r>
            <a:r>
              <a:rPr lang="en-US" dirty="0" smtClean="0"/>
              <a:t>and </a:t>
            </a:r>
            <a:r>
              <a:rPr lang="en-US" b="1" dirty="0" smtClean="0"/>
              <a:t>CSA B354 </a:t>
            </a:r>
            <a:r>
              <a:rPr lang="en-US" dirty="0" smtClean="0"/>
              <a:t>standards will likely be released late 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96715"/>
      </p:ext>
    </p:extLst>
  </p:cSld>
  <p:clrMapOvr>
    <a:masterClrMapping/>
  </p:clrMapOvr>
  <p:transition spd="slow" advTm="2878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New ANSI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titles of the new standards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A92.20</a:t>
            </a:r>
            <a:r>
              <a:rPr lang="en-US" dirty="0" smtClean="0"/>
              <a:t> </a:t>
            </a:r>
            <a:r>
              <a:rPr lang="en-US" dirty="0"/>
              <a:t>– Establishing Design, Calculations, Safety Requirements and Test Methods for Mobile Elevating Work Platforms (MEWPs)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A92.22</a:t>
            </a:r>
            <a:r>
              <a:rPr lang="en-US" dirty="0"/>
              <a:t> – </a:t>
            </a:r>
            <a:r>
              <a:rPr lang="en-US" dirty="0" smtClean="0"/>
              <a:t>For </a:t>
            </a:r>
            <a:r>
              <a:rPr lang="en-US" dirty="0"/>
              <a:t>the Safe Use of Mobile Elevating Work Platforms (MEWPs)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A92.24</a:t>
            </a:r>
            <a:r>
              <a:rPr lang="en-US" dirty="0"/>
              <a:t> – Establishing Training Requirements for the Use, Operation, Inspection, Testing and Maintenance of Mobile Elevating Work Platforms (MEWPs)</a:t>
            </a:r>
          </a:p>
        </p:txBody>
      </p:sp>
    </p:spTree>
    <p:extLst>
      <p:ext uri="{BB962C8B-B14F-4D97-AF65-F5344CB8AC3E}">
        <p14:creationId xmlns:p14="http://schemas.microsoft.com/office/powerpoint/2010/main" val="2194593084"/>
      </p:ext>
    </p:extLst>
  </p:cSld>
  <p:clrMapOvr>
    <a:masterClrMapping/>
  </p:clrMapOvr>
  <p:transition spd="slow" advTm="6496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Existing ANSI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This new series </a:t>
            </a:r>
            <a:r>
              <a:rPr lang="en-US" dirty="0" smtClean="0"/>
              <a:t>of </a:t>
            </a:r>
            <a:r>
              <a:rPr lang="en-US" dirty="0"/>
              <a:t>standards will </a:t>
            </a:r>
            <a:r>
              <a:rPr lang="en-US" dirty="0" smtClean="0"/>
              <a:t>replace: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A92.3</a:t>
            </a:r>
            <a:r>
              <a:rPr lang="en-US" dirty="0"/>
              <a:t> – for Manually Propelled Aerial </a:t>
            </a:r>
            <a:r>
              <a:rPr lang="en-US" dirty="0" smtClean="0"/>
              <a:t>Platforms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A92.5</a:t>
            </a:r>
            <a:r>
              <a:rPr lang="en-US" dirty="0"/>
              <a:t> – for Boom-supported Elevating Work </a:t>
            </a:r>
            <a:r>
              <a:rPr lang="en-US" dirty="0" smtClean="0"/>
              <a:t>Platforms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A92.6</a:t>
            </a:r>
            <a:r>
              <a:rPr lang="en-US" dirty="0"/>
              <a:t> – for Self-Propelled Elevating Work </a:t>
            </a:r>
            <a:r>
              <a:rPr lang="en-US" dirty="0" smtClean="0"/>
              <a:t>Platforms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A92.8</a:t>
            </a:r>
            <a:r>
              <a:rPr lang="en-US" dirty="0"/>
              <a:t> – for Vehicle-Mounted Bridge Inspection and Maintenance </a:t>
            </a:r>
            <a:r>
              <a:rPr lang="en-US" dirty="0" smtClean="0"/>
              <a:t>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34425"/>
      </p:ext>
    </p:extLst>
  </p:cSld>
  <p:clrMapOvr>
    <a:masterClrMapping/>
  </p:clrMapOvr>
  <p:transition spd="slow" advTm="904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New CSA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titles of the new standards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B354.7</a:t>
            </a:r>
            <a:r>
              <a:rPr lang="en-US" dirty="0" smtClean="0"/>
              <a:t> </a:t>
            </a:r>
            <a:r>
              <a:rPr lang="en-US" dirty="0"/>
              <a:t>– Mobile Elevating Work Platforms </a:t>
            </a:r>
            <a:r>
              <a:rPr lang="en-US" dirty="0" smtClean="0"/>
              <a:t>- </a:t>
            </a:r>
            <a:r>
              <a:rPr lang="en-US" dirty="0"/>
              <a:t>Design, Calculations, Safety Requirements and </a:t>
            </a:r>
            <a:r>
              <a:rPr lang="en-US" dirty="0" smtClean="0"/>
              <a:t>Test Methods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B354.8</a:t>
            </a:r>
            <a:r>
              <a:rPr lang="en-US" dirty="0"/>
              <a:t> – </a:t>
            </a:r>
            <a:r>
              <a:rPr lang="en-US" dirty="0" smtClean="0"/>
              <a:t>Mobile </a:t>
            </a:r>
            <a:r>
              <a:rPr lang="en-US" dirty="0"/>
              <a:t>Elevating Work Platforms - Safety </a:t>
            </a:r>
            <a:r>
              <a:rPr lang="en-US" dirty="0" smtClean="0"/>
              <a:t>Principles, </a:t>
            </a:r>
            <a:r>
              <a:rPr lang="en-US" dirty="0"/>
              <a:t>Inspection, Maintenance </a:t>
            </a:r>
            <a:r>
              <a:rPr lang="en-US" dirty="0" smtClean="0"/>
              <a:t>and Operations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B354.9</a:t>
            </a:r>
            <a:r>
              <a:rPr lang="en-US" dirty="0"/>
              <a:t> – </a:t>
            </a:r>
            <a:r>
              <a:rPr lang="en-US" dirty="0" smtClean="0"/>
              <a:t>Mobile </a:t>
            </a:r>
            <a:r>
              <a:rPr lang="en-US" dirty="0"/>
              <a:t>Elevating Work Platforms - Operator (Driver) </a:t>
            </a:r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Existing CSA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This new </a:t>
            </a:r>
            <a:r>
              <a:rPr lang="en-US" dirty="0"/>
              <a:t>series of standards will </a:t>
            </a:r>
            <a:r>
              <a:rPr lang="en-US" dirty="0" smtClean="0"/>
              <a:t>replace: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B354.1</a:t>
            </a:r>
            <a:r>
              <a:rPr lang="en-US" dirty="0"/>
              <a:t> – for Portable Elevating Work </a:t>
            </a:r>
            <a:r>
              <a:rPr lang="en-US" dirty="0" smtClean="0"/>
              <a:t>Platforms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B354.2</a:t>
            </a:r>
            <a:r>
              <a:rPr lang="en-US" dirty="0"/>
              <a:t> – for Self-Propelled Elevating Work Platforms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B354.4</a:t>
            </a:r>
            <a:r>
              <a:rPr lang="en-US" dirty="0"/>
              <a:t> – for Boom-Supported Self-Propelled Elevating Work </a:t>
            </a:r>
            <a:r>
              <a:rPr lang="en-US" dirty="0" smtClean="0"/>
              <a:t>Platforms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38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New Standards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Topic-specific rather than equipment-specific.</a:t>
            </a:r>
          </a:p>
          <a:p>
            <a:r>
              <a:rPr lang="en-US" dirty="0" smtClean="0"/>
              <a:t>Modernized </a:t>
            </a:r>
            <a:r>
              <a:rPr lang="en-US" dirty="0"/>
              <a:t>language and information regarding all common </a:t>
            </a:r>
            <a:r>
              <a:rPr lang="en-US" dirty="0" smtClean="0"/>
              <a:t>Mobile Elevating Work Platforms (MEWPs).</a:t>
            </a:r>
          </a:p>
          <a:p>
            <a:r>
              <a:rPr lang="en-US" dirty="0" smtClean="0"/>
              <a:t>Better addressing of </a:t>
            </a:r>
            <a:r>
              <a:rPr lang="en-US" dirty="0"/>
              <a:t>advancements seen across the </a:t>
            </a:r>
            <a:r>
              <a:rPr lang="en-US" dirty="0" smtClean="0"/>
              <a:t>industry. </a:t>
            </a:r>
          </a:p>
          <a:p>
            <a:r>
              <a:rPr lang="en-US" dirty="0" smtClean="0"/>
              <a:t>Grouping of several </a:t>
            </a:r>
            <a:r>
              <a:rPr lang="en-US" dirty="0"/>
              <a:t>types of MEWPs under common language which harmonizes </a:t>
            </a:r>
            <a:r>
              <a:rPr lang="en-US" dirty="0" smtClean="0"/>
              <a:t>ANSI/CSA </a:t>
            </a:r>
            <a:r>
              <a:rPr lang="en-US" dirty="0"/>
              <a:t>language with each other as well as the international standards, ISO 16368 </a:t>
            </a:r>
            <a:r>
              <a:rPr lang="en-US" dirty="0" smtClean="0"/>
              <a:t>Design </a:t>
            </a:r>
            <a:r>
              <a:rPr lang="en-US" dirty="0"/>
              <a:t>and </a:t>
            </a:r>
            <a:r>
              <a:rPr lang="en-US" dirty="0" smtClean="0"/>
              <a:t>Testing and </a:t>
            </a:r>
            <a:r>
              <a:rPr lang="en-US" dirty="0"/>
              <a:t>18878 </a:t>
            </a:r>
            <a:r>
              <a:rPr lang="en-US" dirty="0" smtClean="0"/>
              <a:t>Operator Training.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42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Changes to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Layout </a:t>
            </a: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new standards are not laid out in separate sections directed toward Owners, Users, Operators, etc.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Instead</a:t>
            </a:r>
            <a:r>
              <a:rPr lang="en-US" dirty="0"/>
              <a:t>, the various related tasks are identified and the appropriate entity responsible is named.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this means is whoever assumes the tasks associated with a User (for example), takes on the associated responsibilities of the User.</a:t>
            </a:r>
          </a:p>
        </p:txBody>
      </p:sp>
    </p:spTree>
    <p:extLst>
      <p:ext uri="{BB962C8B-B14F-4D97-AF65-F5344CB8AC3E}">
        <p14:creationId xmlns:p14="http://schemas.microsoft.com/office/powerpoint/2010/main" val="1365103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3" y="5257800"/>
            <a:ext cx="108022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Changes to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29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Terminology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You’ve </a:t>
            </a:r>
            <a:r>
              <a:rPr lang="en-US" dirty="0"/>
              <a:t>probably already noticed the abbreviation “MEWPs” as meaning “Mobile Elevating Work Platform” used in </a:t>
            </a:r>
            <a:r>
              <a:rPr lang="en-US" dirty="0" smtClean="0"/>
              <a:t>this presentation.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is now the common term used for all types aerial lift </a:t>
            </a:r>
            <a:r>
              <a:rPr lang="en-US" dirty="0" smtClean="0"/>
              <a:t>devices.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 </a:t>
            </a:r>
            <a:r>
              <a:rPr lang="en-US" dirty="0"/>
              <a:t>will see it gradually become integrated into our training materials by early 2017.</a:t>
            </a:r>
          </a:p>
        </p:txBody>
      </p:sp>
    </p:spTree>
    <p:extLst>
      <p:ext uri="{BB962C8B-B14F-4D97-AF65-F5344CB8AC3E}">
        <p14:creationId xmlns:p14="http://schemas.microsoft.com/office/powerpoint/2010/main" val="2876249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EC746"/>
      </a:accent1>
      <a:accent2>
        <a:srgbClr val="FEE09C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827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New Aerial Lift Standards  Getting Close To Completion</vt:lpstr>
      <vt:lpstr>Introduction</vt:lpstr>
      <vt:lpstr>New ANSI Standards</vt:lpstr>
      <vt:lpstr>Existing ANSI Standards</vt:lpstr>
      <vt:lpstr>New CSA Standards</vt:lpstr>
      <vt:lpstr>Existing CSA Standards</vt:lpstr>
      <vt:lpstr>New Standards Features</vt:lpstr>
      <vt:lpstr>Changes to New Standards</vt:lpstr>
      <vt:lpstr>Changes to New Standards</vt:lpstr>
      <vt:lpstr>Changes to New Standards</vt:lpstr>
      <vt:lpstr>Changes to New Standards</vt:lpstr>
      <vt:lpstr>Changes to New Standards</vt:lpstr>
      <vt:lpstr>Changes to New Standards</vt:lpstr>
      <vt:lpstr>Changes to New Standards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Little</dc:creator>
  <cp:lastModifiedBy>Michelle Little</cp:lastModifiedBy>
  <cp:revision>55</cp:revision>
  <dcterms:created xsi:type="dcterms:W3CDTF">2016-05-31T22:28:13Z</dcterms:created>
  <dcterms:modified xsi:type="dcterms:W3CDTF">2016-06-02T21:33:53Z</dcterms:modified>
</cp:coreProperties>
</file>